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3" r:id="rId2"/>
    <p:sldId id="270" r:id="rId3"/>
    <p:sldId id="271" r:id="rId4"/>
    <p:sldId id="272" r:id="rId5"/>
    <p:sldId id="273"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517" autoAdjust="0"/>
  </p:normalViewPr>
  <p:slideViewPr>
    <p:cSldViewPr>
      <p:cViewPr varScale="1">
        <p:scale>
          <a:sx n="79" d="100"/>
          <a:sy n="79" d="100"/>
        </p:scale>
        <p:origin x="-1572" y="-78"/>
      </p:cViewPr>
      <p:guideLst>
        <p:guide orient="horz" pos="2160"/>
        <p:guide pos="2880"/>
      </p:guideLst>
    </p:cSldViewPr>
  </p:slideViewPr>
  <p:outlineViewPr>
    <p:cViewPr>
      <p:scale>
        <a:sx n="33" d="100"/>
        <a:sy n="33" d="100"/>
      </p:scale>
      <p:origin x="270" y="22303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1E803-D1D1-4F57-9CA8-313460272375}" type="datetimeFigureOut">
              <a:rPr lang="en-US" smtClean="0"/>
              <a:pPr/>
              <a:t>9/29/2010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507BEC-BEB1-487D-B1FB-CD1356E29E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507BEC-BEB1-487D-B1FB-CD1356E29E3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6663E-BFB3-498E-A802-0A7834EC2BA4}" type="datetime1">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E8BBB-1BE0-4DFB-9CE3-076A27782CB6}" type="datetime1">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40BA1-0C4C-450E-9113-43C9F2E51A08}" type="datetime1">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lstStyle>
            <a:lvl1pPr>
              <a:defRPr baseline="0">
                <a:solidFill>
                  <a:srgbClr val="FFFF0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aseline="0">
                <a:solidFill>
                  <a:schemeClr val="tx1"/>
                </a:solidFill>
              </a:defRPr>
            </a:lvl1pPr>
            <a:lvl2pPr>
              <a:defRPr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4CE926-7FFE-4B24-B43E-2F9E66675552}" type="datetime1">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6FFC-0EE1-4367-BDA2-8145CBE1B2CC}" type="slidenum">
              <a:rPr lang="en-US" smtClean="0"/>
              <a:pPr/>
              <a:t>‹#›</a:t>
            </a:fld>
            <a:endParaRPr lang="en-US"/>
          </a:p>
        </p:txBody>
      </p:sp>
      <p:pic>
        <p:nvPicPr>
          <p:cNvPr id="7" name="Picture 43" descr="R:\PPUSER\Clipart\ML images\nsf4c.gif"/>
          <p:cNvPicPr>
            <a:picLocks noChangeAspect="1" noChangeArrowheads="1"/>
          </p:cNvPicPr>
          <p:nvPr userDrawn="1"/>
        </p:nvPicPr>
        <p:blipFill>
          <a:blip r:embed="rId2" cstate="print"/>
          <a:srcRect/>
          <a:stretch>
            <a:fillRect/>
          </a:stretch>
        </p:blipFill>
        <p:spPr bwMode="auto">
          <a:xfrm>
            <a:off x="0" y="0"/>
            <a:ext cx="1143000" cy="11430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A2852-8ACB-4F14-A435-ED6D5CD8E789}" type="datetime1">
              <a:rPr lang="en-US" smtClean="0"/>
              <a:pPr/>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20E90C-19BD-4AF3-A793-00F664293368}" type="datetime1">
              <a:rPr lang="en-US" smtClean="0"/>
              <a:pPr/>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D38169-4AB0-4433-AA9F-81A9B590FED1}" type="datetime1">
              <a:rPr lang="en-US" smtClean="0"/>
              <a:pPr/>
              <a:t>9/29/2010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E5703-B775-48F9-85F8-C92083F950A2}" type="datetime1">
              <a:rPr lang="en-US" smtClean="0"/>
              <a:pPr/>
              <a:t>9/29/2010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6C2B9-7107-4F0D-8B44-0C44868472E2}" type="datetime1">
              <a:rPr lang="en-US" smtClean="0"/>
              <a:pPr/>
              <a:t>9/29/2010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98627-EF25-49F8-9EAA-118B2F3FBC2B}" type="datetime1">
              <a:rPr lang="en-US" smtClean="0"/>
              <a:pPr/>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43F191-EAC5-4362-9130-D0BE28AE91E3}" type="datetime1">
              <a:rPr lang="en-US" smtClean="0"/>
              <a:pPr/>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6FFC-0EE1-4367-BDA2-8145CBE1B2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26B3D-EF15-47DD-AD7D-66FC228B13C9}" type="datetime1">
              <a:rPr lang="en-US" smtClean="0"/>
              <a:pPr/>
              <a:t>9/29/2010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16FFC-0EE1-4367-BDA2-8145CBE1B2C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8001000" cy="1470025"/>
          </a:xfrm>
        </p:spPr>
        <p:txBody>
          <a:bodyPr>
            <a:normAutofit fontScale="90000"/>
          </a:bodyPr>
          <a:lstStyle/>
          <a:p>
            <a:r>
              <a:rPr lang="en-US" dirty="0" smtClean="0"/>
              <a:t>Overview of Data Infrastructure </a:t>
            </a:r>
            <a:br>
              <a:rPr lang="en-US" dirty="0" smtClean="0"/>
            </a:br>
            <a:r>
              <a:rPr lang="en-US" dirty="0" smtClean="0"/>
              <a:t>(with a Bit Extra about Social Science)</a:t>
            </a:r>
            <a:endParaRPr lang="en-US" dirty="0"/>
          </a:p>
        </p:txBody>
      </p:sp>
      <p:sp>
        <p:nvSpPr>
          <p:cNvPr id="3" name="Subtitle 2"/>
          <p:cNvSpPr>
            <a:spLocks noGrp="1"/>
          </p:cNvSpPr>
          <p:nvPr>
            <p:ph type="subTitle" idx="1"/>
          </p:nvPr>
        </p:nvSpPr>
        <p:spPr>
          <a:xfrm>
            <a:off x="1371600" y="4114800"/>
            <a:ext cx="6400800" cy="1752600"/>
          </a:xfrm>
        </p:spPr>
        <p:txBody>
          <a:bodyPr>
            <a:normAutofit fontScale="77500" lnSpcReduction="20000"/>
          </a:bodyPr>
          <a:lstStyle/>
          <a:p>
            <a:r>
              <a:rPr lang="en-US" dirty="0" smtClean="0"/>
              <a:t>Myron Gutmann</a:t>
            </a:r>
          </a:p>
          <a:p>
            <a:r>
              <a:rPr lang="en-US" dirty="0" smtClean="0"/>
              <a:t>Assistant Director, National Science Foundation</a:t>
            </a:r>
          </a:p>
          <a:p>
            <a:r>
              <a:rPr lang="en-US" dirty="0" smtClean="0"/>
              <a:t>Directorate for the Social, Behavioral &amp; Economic Sciences</a:t>
            </a:r>
          </a:p>
        </p:txBody>
      </p:sp>
      <p:pic>
        <p:nvPicPr>
          <p:cNvPr id="4" name="Picture 43" descr="R:\PPUSER\Clipart\ML images\nsf4c.gif"/>
          <p:cNvPicPr>
            <a:picLocks noChangeAspect="1" noChangeArrowheads="1"/>
          </p:cNvPicPr>
          <p:nvPr/>
        </p:nvPicPr>
        <p:blipFill>
          <a:blip r:embed="rId3" cstate="print"/>
          <a:srcRect/>
          <a:stretch>
            <a:fillRect/>
          </a:stretch>
        </p:blipFill>
        <p:spPr bwMode="auto">
          <a:xfrm>
            <a:off x="3962400" y="457200"/>
            <a:ext cx="1143000" cy="1143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NSF Data Policy</a:t>
            </a:r>
            <a:endParaRPr lang="en-US" dirty="0"/>
          </a:p>
        </p:txBody>
      </p:sp>
      <p:sp>
        <p:nvSpPr>
          <p:cNvPr id="4" name="Content Placeholder 3"/>
          <p:cNvSpPr>
            <a:spLocks noGrp="1"/>
          </p:cNvSpPr>
          <p:nvPr>
            <p:ph idx="1"/>
          </p:nvPr>
        </p:nvSpPr>
        <p:spPr>
          <a:xfrm>
            <a:off x="457200" y="1600200"/>
            <a:ext cx="8458200" cy="4724400"/>
          </a:xfrm>
        </p:spPr>
        <p:txBody>
          <a:bodyPr>
            <a:normAutofit fontScale="92500" lnSpcReduction="10000"/>
          </a:bodyPr>
          <a:lstStyle/>
          <a:p>
            <a:r>
              <a:rPr lang="en-US" dirty="0" smtClean="0"/>
              <a:t>“NSF … expects investigators to share with other researchers, at no more than incremental cost and within a reasonable time, the data, samples, physical collections and other supporting materials created or gathered in the course of the work. It also encourages grantees to share software and inventions or otherwise act to make the </a:t>
            </a:r>
            <a:r>
              <a:rPr lang="en-US" dirty="0" err="1" smtClean="0"/>
              <a:t>innova-tions</a:t>
            </a:r>
            <a:r>
              <a:rPr lang="en-US" dirty="0" smtClean="0"/>
              <a:t> they embody widely useful and usable.”</a:t>
            </a:r>
          </a:p>
          <a:p>
            <a:r>
              <a:rPr lang="en-US" dirty="0" smtClean="0"/>
              <a:t>Effective January, 2011, all proposals must include a data management plan</a:t>
            </a:r>
            <a:endParaRPr lang="en-US" dirty="0"/>
          </a:p>
        </p:txBody>
      </p:sp>
      <p:sp>
        <p:nvSpPr>
          <p:cNvPr id="2" name="Slide Number Placeholder 1"/>
          <p:cNvSpPr>
            <a:spLocks noGrp="1"/>
          </p:cNvSpPr>
          <p:nvPr>
            <p:ph type="sldNum" sz="quarter" idx="12"/>
          </p:nvPr>
        </p:nvSpPr>
        <p:spPr/>
        <p:txBody>
          <a:bodyPr/>
          <a:lstStyle/>
          <a:p>
            <a:fld id="{43716FFC-0EE1-4367-BDA2-8145CBE1B2CC}"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Policy to Infrastructure</a:t>
            </a:r>
            <a:endParaRPr lang="en-US" dirty="0"/>
          </a:p>
        </p:txBody>
      </p:sp>
      <p:sp>
        <p:nvSpPr>
          <p:cNvPr id="3" name="Content Placeholder 2"/>
          <p:cNvSpPr>
            <a:spLocks noGrp="1"/>
          </p:cNvSpPr>
          <p:nvPr>
            <p:ph idx="1"/>
          </p:nvPr>
        </p:nvSpPr>
        <p:spPr>
          <a:xfrm>
            <a:off x="457200" y="1371600"/>
            <a:ext cx="8382000" cy="4876800"/>
          </a:xfrm>
        </p:spPr>
        <p:txBody>
          <a:bodyPr>
            <a:normAutofit/>
          </a:bodyPr>
          <a:lstStyle/>
          <a:p>
            <a:r>
              <a:rPr lang="en-US" dirty="0" smtClean="0"/>
              <a:t>NSF-supported researchers produce &amp; share vast amounts of data</a:t>
            </a:r>
          </a:p>
          <a:p>
            <a:r>
              <a:rPr lang="en-US" dirty="0" smtClean="0"/>
              <a:t>U.S. academic </a:t>
            </a:r>
            <a:r>
              <a:rPr lang="en-US" dirty="0" smtClean="0"/>
              <a:t>system is decentralized &amp; scientific cultures vary</a:t>
            </a:r>
          </a:p>
          <a:p>
            <a:r>
              <a:rPr lang="en-US" dirty="0" smtClean="0"/>
              <a:t>Cooperation with academic community &amp; others (NIH, </a:t>
            </a:r>
            <a:r>
              <a:rPr lang="en-US" dirty="0" err="1" smtClean="0"/>
              <a:t>DoE</a:t>
            </a:r>
            <a:r>
              <a:rPr lang="en-US" dirty="0" smtClean="0"/>
              <a:t>, etc.) &amp; international partners</a:t>
            </a:r>
          </a:p>
          <a:p>
            <a:r>
              <a:rPr lang="en-US" dirty="0" smtClean="0"/>
              <a:t>NSF initiatives envision rich data infrastructure for real-time sharing of data, algorithms, software &amp; computation</a:t>
            </a:r>
            <a:endParaRPr lang="en-US" dirty="0"/>
          </a:p>
        </p:txBody>
      </p:sp>
      <p:sp>
        <p:nvSpPr>
          <p:cNvPr id="4" name="Slide Number Placeholder 3"/>
          <p:cNvSpPr>
            <a:spLocks noGrp="1"/>
          </p:cNvSpPr>
          <p:nvPr>
            <p:ph type="sldNum" sz="quarter" idx="12"/>
          </p:nvPr>
        </p:nvSpPr>
        <p:spPr/>
        <p:txBody>
          <a:bodyPr/>
          <a:lstStyle/>
          <a:p>
            <a:fld id="{43716FFC-0EE1-4367-BDA2-8145CBE1B2C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Good Examples</a:t>
            </a:r>
            <a:endParaRPr lang="en-US" dirty="0"/>
          </a:p>
        </p:txBody>
      </p:sp>
      <p:sp>
        <p:nvSpPr>
          <p:cNvPr id="3" name="Content Placeholder 2"/>
          <p:cNvSpPr>
            <a:spLocks noGrp="1"/>
          </p:cNvSpPr>
          <p:nvPr>
            <p:ph idx="1"/>
          </p:nvPr>
        </p:nvSpPr>
        <p:spPr/>
        <p:txBody>
          <a:bodyPr>
            <a:normAutofit lnSpcReduction="10000"/>
          </a:bodyPr>
          <a:lstStyle/>
          <a:p>
            <a:r>
              <a:rPr lang="en-US" dirty="0" err="1" smtClean="0"/>
              <a:t>DataNet</a:t>
            </a:r>
            <a:r>
              <a:rPr lang="en-US" dirty="0" smtClean="0"/>
              <a:t> Projects: </a:t>
            </a:r>
            <a:r>
              <a:rPr lang="en-US" dirty="0" err="1" smtClean="0"/>
              <a:t>DataOne</a:t>
            </a:r>
            <a:r>
              <a:rPr lang="en-US" dirty="0" smtClean="0"/>
              <a:t> &amp; the Data Conservancy</a:t>
            </a:r>
          </a:p>
          <a:p>
            <a:r>
              <a:rPr lang="en-US" dirty="0" smtClean="0"/>
              <a:t>Virtual Observatory</a:t>
            </a:r>
          </a:p>
          <a:p>
            <a:r>
              <a:rPr lang="en-US" dirty="0" smtClean="0"/>
              <a:t>Protein Data Bank</a:t>
            </a:r>
          </a:p>
          <a:p>
            <a:r>
              <a:rPr lang="en-US" dirty="0" smtClean="0"/>
              <a:t>ICPSR &amp; Data-PASS</a:t>
            </a:r>
          </a:p>
          <a:p>
            <a:r>
              <a:rPr lang="en-US" dirty="0" smtClean="0"/>
              <a:t>IPUMS census data repository</a:t>
            </a:r>
          </a:p>
          <a:p>
            <a:endParaRPr lang="en-US" dirty="0" smtClean="0"/>
          </a:p>
          <a:p>
            <a:r>
              <a:rPr lang="en-US" dirty="0" smtClean="0"/>
              <a:t>What’s particular about the SBE Sciences?</a:t>
            </a:r>
            <a:endParaRPr lang="en-US" dirty="0"/>
          </a:p>
        </p:txBody>
      </p:sp>
      <p:sp>
        <p:nvSpPr>
          <p:cNvPr id="4" name="Slide Number Placeholder 3"/>
          <p:cNvSpPr>
            <a:spLocks noGrp="1"/>
          </p:cNvSpPr>
          <p:nvPr>
            <p:ph type="sldNum" sz="quarter" idx="12"/>
          </p:nvPr>
        </p:nvSpPr>
        <p:spPr/>
        <p:txBody>
          <a:bodyPr/>
          <a:lstStyle/>
          <a:p>
            <a:fld id="{43716FFC-0EE1-4367-BDA2-8145CBE1B2C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Next? Future </a:t>
            </a:r>
            <a:r>
              <a:rPr lang="en-US" dirty="0" smtClean="0"/>
              <a:t/>
            </a:r>
            <a:br>
              <a:rPr lang="en-US" dirty="0" smtClean="0"/>
            </a:br>
            <a:r>
              <a:rPr lang="en-US" dirty="0" smtClean="0"/>
              <a:t>Data Infrastructure</a:t>
            </a:r>
            <a:r>
              <a:rPr lang="en-US" dirty="0" smtClean="0"/>
              <a:t>…</a:t>
            </a:r>
            <a:endParaRPr lang="en-US" dirty="0"/>
          </a:p>
        </p:txBody>
      </p:sp>
      <p:sp>
        <p:nvSpPr>
          <p:cNvPr id="3" name="Content Placeholder 2"/>
          <p:cNvSpPr>
            <a:spLocks noGrp="1"/>
          </p:cNvSpPr>
          <p:nvPr>
            <p:ph idx="1"/>
          </p:nvPr>
        </p:nvSpPr>
        <p:spPr/>
        <p:txBody>
          <a:bodyPr/>
          <a:lstStyle/>
          <a:p>
            <a:r>
              <a:rPr lang="en-US" dirty="0" smtClean="0"/>
              <a:t>Should enable the entire research </a:t>
            </a:r>
            <a:r>
              <a:rPr lang="en-US" dirty="0" smtClean="0"/>
              <a:t>workflow</a:t>
            </a:r>
          </a:p>
          <a:p>
            <a:r>
              <a:rPr lang="en-US" dirty="0" smtClean="0"/>
              <a:t>Should be available to all legitimate researchers</a:t>
            </a:r>
          </a:p>
          <a:p>
            <a:r>
              <a:rPr lang="en-US" dirty="0" smtClean="0"/>
              <a:t>Should allow </a:t>
            </a:r>
            <a:r>
              <a:rPr lang="en-US" smtClean="0"/>
              <a:t>real-time collaboration</a:t>
            </a:r>
            <a:endParaRPr lang="en-US" dirty="0" smtClean="0"/>
          </a:p>
          <a:p>
            <a:endParaRPr lang="en-US" dirty="0"/>
          </a:p>
        </p:txBody>
      </p:sp>
      <p:sp>
        <p:nvSpPr>
          <p:cNvPr id="4" name="Slide Number Placeholder 3"/>
          <p:cNvSpPr>
            <a:spLocks noGrp="1"/>
          </p:cNvSpPr>
          <p:nvPr>
            <p:ph type="sldNum" sz="quarter" idx="12"/>
          </p:nvPr>
        </p:nvSpPr>
        <p:spPr/>
        <p:txBody>
          <a:bodyPr/>
          <a:lstStyle/>
          <a:p>
            <a:fld id="{43716FFC-0EE1-4367-BDA2-8145CBE1B2C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normAutofit/>
          </a:bodyPr>
          <a:lstStyle/>
          <a:p>
            <a:r>
              <a:rPr lang="en-US" sz="3200" b="1" dirty="0" smtClean="0"/>
              <a:t>Thank </a:t>
            </a:r>
            <a:r>
              <a:rPr lang="en-US" sz="3200" b="1" dirty="0" smtClean="0"/>
              <a:t>you! 		</a:t>
            </a:r>
          </a:p>
          <a:p>
            <a:r>
              <a:rPr lang="en-US" sz="3200" b="1" dirty="0" smtClean="0"/>
              <a:t>	</a:t>
            </a:r>
            <a:r>
              <a:rPr lang="en-US" sz="3200" b="1" dirty="0" smtClean="0"/>
              <a:t>			     mgutmann@nsf.gov</a:t>
            </a:r>
            <a:endParaRPr lang="en-US" sz="3200" b="1" dirty="0"/>
          </a:p>
        </p:txBody>
      </p:sp>
      <p:sp>
        <p:nvSpPr>
          <p:cNvPr id="4" name="Slide Number Placeholder 3"/>
          <p:cNvSpPr>
            <a:spLocks noGrp="1"/>
          </p:cNvSpPr>
          <p:nvPr>
            <p:ph type="sldNum" sz="quarter" idx="12"/>
          </p:nvPr>
        </p:nvSpPr>
        <p:spPr/>
        <p:txBody>
          <a:bodyPr/>
          <a:lstStyle/>
          <a:p>
            <a:fld id="{43716FFC-0EE1-4367-BDA2-8145CBE1B2CC}" type="slidenum">
              <a:rPr lang="en-US" smtClean="0"/>
              <a:pPr/>
              <a:t>6</a:t>
            </a:fld>
            <a:endParaRPr lang="en-US"/>
          </a:p>
        </p:txBody>
      </p:sp>
    </p:spTree>
  </p:cSld>
  <p:clrMapOvr>
    <a:masterClrMapping/>
  </p:clrMapOvr>
</p:sld>
</file>

<file path=ppt/theme/theme1.xml><?xml version="1.0" encoding="utf-8"?>
<a:theme xmlns:a="http://schemas.openxmlformats.org/drawingml/2006/main" name="NSF Blue Background-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NSF Blue Background-2</Template>
  <TotalTime>117</TotalTime>
  <Words>221</Words>
  <Application>Microsoft Office PowerPoint</Application>
  <PresentationFormat>On-screen Show (4:3)</PresentationFormat>
  <Paragraphs>32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NSF Blue Background-2</vt:lpstr>
      <vt:lpstr>Overview of Data Infrastructure  (with a Bit Extra about Social Science)</vt:lpstr>
      <vt:lpstr>NSF Data Policy</vt:lpstr>
      <vt:lpstr>From Policy to Infrastructure</vt:lpstr>
      <vt:lpstr>Some Good Examples</vt:lpstr>
      <vt:lpstr>Where to Next? Future  Data Infrastructure…</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Data Infrastructure</dc:title>
  <dc:creator>Myron</dc:creator>
  <cp:lastModifiedBy>MYRON GUTMANN</cp:lastModifiedBy>
  <cp:revision>14</cp:revision>
  <dcterms:created xsi:type="dcterms:W3CDTF">2010-09-27T00:54:42Z</dcterms:created>
  <dcterms:modified xsi:type="dcterms:W3CDTF">2010-09-29T22:47:27Z</dcterms:modified>
</cp:coreProperties>
</file>